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9.png" ContentType="image/png"/>
  <Override PartName="/ppt/media/image43.png" ContentType="image/png"/>
  <Override PartName="/ppt/media/image41.png" ContentType="image/png"/>
  <Override PartName="/ppt/media/image36.png" ContentType="image/png"/>
  <Override PartName="/ppt/media/image38.png" ContentType="image/png"/>
  <Override PartName="/ppt/media/image33.png" ContentType="image/png"/>
  <Override PartName="/ppt/media/image32.png" ContentType="image/png"/>
  <Override PartName="/ppt/media/image28.jpeg" ContentType="image/jpeg"/>
  <Override PartName="/ppt/media/image27.png" ContentType="image/png"/>
  <Override PartName="/ppt/media/image26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50.png" ContentType="image/png"/>
  <Override PartName="/ppt/media/image42.jpeg" ContentType="image/jpeg"/>
  <Override PartName="/ppt/media/image25.jpeg" ContentType="image/jpe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jpeg" ContentType="image/jpeg"/>
  <Override PartName="/ppt/media/image48.png" ContentType="image/png"/>
  <Override PartName="/ppt/media/image40.jpeg" ContentType="image/jpeg"/>
  <Override PartName="/ppt/media/image37.jpeg" ContentType="image/jpeg"/>
  <Override PartName="/ppt/media/image15.png" ContentType="image/png"/>
  <Override PartName="/ppt/media/image14.png" ContentType="image/png"/>
  <Override PartName="/ppt/media/image16.png" ContentType="image/png"/>
  <Override PartName="/ppt/media/image46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10.jpeg" ContentType="image/jpe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47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400" cy="6264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5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2920" cy="513648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383760" y="2460960"/>
            <a:ext cx="8519400" cy="205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1" lang="en-US" sz="6000">
                <a:solidFill>
                  <a:srgbClr val="ffffff"/>
                </a:solidFill>
                <a:latin typeface="Arial"/>
                <a:ea typeface="Arial"/>
              </a:rPr>
              <a:t>SQL vs NoSQL: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6000">
                <a:solidFill>
                  <a:srgbClr val="ffffff"/>
                </a:solidFill>
                <a:latin typeface="Arial"/>
                <a:ea typeface="Arial"/>
              </a:rPr>
              <a:t>Civil War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11760" y="14040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50000"/>
              </a:lnSpc>
            </a:pPr>
            <a:r>
              <a:rPr b="1" lang="en-US" sz="3000">
                <a:solidFill>
                  <a:srgbClr val="262626"/>
                </a:solidFill>
                <a:latin typeface="Arial"/>
                <a:ea typeface="Arial"/>
              </a:rPr>
              <a:t>SQL vs NoSQL Performance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11760" y="847800"/>
            <a:ext cx="8519400" cy="371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Perhaps the most controversial comparison, NoSQL is regularly quoted as being faster than SQL.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NoSQL’s simpler denormalized store allows you to retrieve all information about a specific item in a single request. There’s no need for related JOINs or complex SQL queries.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That said, your project design and data requirements will have most impact. A well-designed SQL database will almost certainly perform better than a badly designed NoSQL equivalent and vice versa.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0" name="Shape 11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11760" y="29268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Basic data models </a:t>
            </a:r>
            <a:endParaRPr/>
          </a:p>
        </p:txBody>
      </p:sp>
      <p:pic>
        <p:nvPicPr>
          <p:cNvPr id="92" name="Shape 11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1760" y="1258560"/>
            <a:ext cx="3994200" cy="2893320"/>
          </a:xfrm>
          <a:prstGeom prst="rect">
            <a:avLst/>
          </a:prstGeom>
          <a:ln>
            <a:noFill/>
          </a:ln>
        </p:spPr>
      </p:pic>
      <p:pic>
        <p:nvPicPr>
          <p:cNvPr id="93" name="Shape 11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12880" y="1121400"/>
            <a:ext cx="3688920" cy="3563640"/>
          </a:xfrm>
          <a:prstGeom prst="rect">
            <a:avLst/>
          </a:prstGeom>
          <a:ln>
            <a:noFill/>
          </a:ln>
        </p:spPr>
      </p:pic>
      <p:pic>
        <p:nvPicPr>
          <p:cNvPr id="94" name="Shape 11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12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9440" y="60840"/>
            <a:ext cx="4343400" cy="436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13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4720" y="965520"/>
            <a:ext cx="3554640" cy="362520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471600" y="255600"/>
            <a:ext cx="3242160" cy="82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Indexed Id field 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4448520" y="1060920"/>
            <a:ext cx="4271040" cy="371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Here MongoDB still kicks some SQL butt with almost 3x performance.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If we were to leverage the mad scale-out options that MongoDB affords then we could kick that up to many times more.</a:t>
            </a:r>
            <a:endParaRPr/>
          </a:p>
        </p:txBody>
      </p:sp>
      <p:pic>
        <p:nvPicPr>
          <p:cNvPr id="100" name="Shape 13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11760" y="-21240"/>
            <a:ext cx="8519400" cy="64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15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Arial"/>
              </a:rPr>
              <a:t>Complex data</a:t>
            </a:r>
            <a:endParaRPr/>
          </a:p>
        </p:txBody>
      </p:sp>
      <p:pic>
        <p:nvPicPr>
          <p:cNvPr id="102" name="Shape 14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97960"/>
            <a:ext cx="5453280" cy="3706200"/>
          </a:xfrm>
          <a:prstGeom prst="rect">
            <a:avLst/>
          </a:prstGeom>
          <a:ln>
            <a:noFill/>
          </a:ln>
        </p:spPr>
      </p:pic>
      <p:pic>
        <p:nvPicPr>
          <p:cNvPr id="103" name="Shape 14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30800" y="2226240"/>
            <a:ext cx="4778640" cy="2382840"/>
          </a:xfrm>
          <a:prstGeom prst="rect">
            <a:avLst/>
          </a:prstGeom>
          <a:ln>
            <a:noFill/>
          </a:ln>
        </p:spPr>
      </p:pic>
      <p:pic>
        <p:nvPicPr>
          <p:cNvPr id="104" name="Shape 14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11760" y="14040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Complex Queries</a:t>
            </a:r>
            <a:endParaRPr/>
          </a:p>
        </p:txBody>
      </p:sp>
      <p:pic>
        <p:nvPicPr>
          <p:cNvPr id="106" name="Shape 15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5760" y="727560"/>
            <a:ext cx="4402080" cy="385308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4983840" y="1559160"/>
            <a:ext cx="3730680" cy="215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67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It shouldn’t surprise you that MongoDB does even better here without its joins.</a:t>
            </a:r>
            <a:endParaRPr/>
          </a:p>
        </p:txBody>
      </p:sp>
      <p:pic>
        <p:nvPicPr>
          <p:cNvPr id="108" name="Shape 15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5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00520" y="0"/>
            <a:ext cx="3367800" cy="449064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724320" y="1154520"/>
            <a:ext cx="2515320" cy="295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Say thank you to this computer for test results ;)</a:t>
            </a:r>
            <a:endParaRPr/>
          </a:p>
        </p:txBody>
      </p:sp>
      <p:pic>
        <p:nvPicPr>
          <p:cNvPr id="111" name="Shape 16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11760" y="14040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50000"/>
              </a:lnSpc>
            </a:pPr>
            <a:r>
              <a:rPr b="1" lang="en-US" sz="2550">
                <a:solidFill>
                  <a:srgbClr val="262626"/>
                </a:solidFill>
                <a:latin typeface="Arial"/>
                <a:ea typeface="Arial"/>
              </a:rPr>
              <a:t>SQL vs NoSQL Scaling</a:t>
            </a:r>
            <a:endParaRPr/>
          </a:p>
        </p:txBody>
      </p:sp>
      <p:pic>
        <p:nvPicPr>
          <p:cNvPr id="113" name="Shape 16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092680"/>
            <a:ext cx="9142920" cy="263376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429480" y="944640"/>
            <a:ext cx="3376440" cy="84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Horizontal scaling 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Vertical scaling</a:t>
            </a:r>
            <a:endParaRPr/>
          </a:p>
        </p:txBody>
      </p:sp>
      <p:pic>
        <p:nvPicPr>
          <p:cNvPr id="115" name="Shape 16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10880" y="619200"/>
            <a:ext cx="4260240" cy="1729080"/>
          </a:xfrm>
          <a:prstGeom prst="rect">
            <a:avLst/>
          </a:prstGeom>
          <a:ln>
            <a:noFill/>
          </a:ln>
        </p:spPr>
      </p:pic>
      <p:pic>
        <p:nvPicPr>
          <p:cNvPr id="116" name="Shape 16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7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9800" y="42120"/>
            <a:ext cx="8281080" cy="4443120"/>
          </a:xfrm>
          <a:prstGeom prst="rect">
            <a:avLst/>
          </a:prstGeom>
          <a:ln>
            <a:noFill/>
          </a:ln>
        </p:spPr>
      </p:pic>
      <p:pic>
        <p:nvPicPr>
          <p:cNvPr id="118" name="Shape 18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311760" y="685440"/>
            <a:ext cx="8519400" cy="384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 anchor="b"/>
          <a:p>
            <a:r>
              <a:rPr lang="en-US" sz="5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5200">
                <a:solidFill>
                  <a:srgbClr val="000000"/>
                </a:solidFill>
                <a:latin typeface="Arial"/>
                <a:ea typeface="Arial"/>
              </a:rPr>
              <a:t>1.How many of you have experience with RDBMS?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5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5200">
                <a:solidFill>
                  <a:srgbClr val="000000"/>
                </a:solidFill>
                <a:latin typeface="Arial"/>
                <a:ea typeface="Arial"/>
              </a:rPr>
              <a:t>2.How many of you have experience with NoSQL?</a:t>
            </a:r>
            <a:endParaRPr/>
          </a:p>
        </p:txBody>
      </p:sp>
      <p:pic>
        <p:nvPicPr>
          <p:cNvPr id="75" name="Shape 6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11760" y="6408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50000"/>
              </a:lnSpc>
            </a:pPr>
            <a:r>
              <a:rPr b="1" lang="en-US" sz="2550">
                <a:solidFill>
                  <a:srgbClr val="262626"/>
                </a:solidFill>
                <a:latin typeface="Arial"/>
                <a:ea typeface="Arial"/>
              </a:rPr>
              <a:t>SQL vs NoSQL Transactions</a:t>
            </a:r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311760" y="583200"/>
            <a:ext cx="8519400" cy="42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15000"/>
              </a:lnSpc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In SQL databases, two or more updates can be executed in a transaction — an all-or-nothing wrapper that guarantees success or failure. If we execute two updates individually, one could succeed and the other fail — thus leaving our figures out of sync. Placing the same updates within a transaction ensures either both succeed or both fail.</a:t>
            </a:r>
            <a:endParaRPr/>
          </a:p>
          <a:p>
            <a:pPr>
              <a:lnSpc>
                <a:spcPct val="115000"/>
              </a:lnSpc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In a NoSQL database, modification of a single document is atomic.In other words, if you’re updating three values within a document, either all three are updated successfully or it remains unchanged. </a:t>
            </a:r>
            <a:endParaRPr/>
          </a:p>
          <a:p>
            <a:pPr>
              <a:lnSpc>
                <a:spcPct val="115000"/>
              </a:lnSpc>
              <a:buFont typeface="StarSymbol"/>
              <a:buChar char=""/>
            </a:pPr>
            <a:endParaRPr/>
          </a:p>
          <a:p>
            <a:pPr>
              <a:lnSpc>
                <a:spcPct val="115000"/>
              </a:lnSpc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There’s no transaction equivalent for updates to multiple documents.</a:t>
            </a:r>
            <a:endParaRPr/>
          </a:p>
          <a:p>
            <a:pPr>
              <a:lnSpc>
                <a:spcPct val="115000"/>
              </a:lnSpc>
              <a:buFont typeface="StarSymbol"/>
              <a:buChar char="l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There are transaction-like options, but, at the time of writing, these must be manually processed in your code.</a:t>
            </a:r>
            <a:endParaRPr/>
          </a:p>
          <a:p>
            <a:pPr>
              <a:lnSpc>
                <a:spcPct val="115000"/>
              </a:lnSpc>
            </a:pPr>
            <a:endParaRPr/>
          </a:p>
        </p:txBody>
      </p:sp>
      <p:pic>
        <p:nvPicPr>
          <p:cNvPr id="121" name="Shape 18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311760" y="-1224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50000"/>
              </a:lnSpc>
            </a:pPr>
            <a:r>
              <a:rPr b="1" lang="en-US" sz="2550">
                <a:solidFill>
                  <a:srgbClr val="262626"/>
                </a:solidFill>
                <a:latin typeface="Arial"/>
                <a:ea typeface="Arial"/>
              </a:rPr>
              <a:t>SQL Normalization vs NoSQL Denormalization</a:t>
            </a:r>
            <a:endParaRPr/>
          </a:p>
        </p:txBody>
      </p:sp>
      <p:graphicFrame>
        <p:nvGraphicFramePr>
          <p:cNvPr id="123" name="Table 2"/>
          <p:cNvGraphicFramePr/>
          <p:nvPr/>
        </p:nvGraphicFramePr>
        <p:xfrm>
          <a:off x="952560" y="1236960"/>
          <a:ext cx="8007840" cy="682560"/>
        </p:xfrm>
        <a:graphic>
          <a:graphicData uri="http://schemas.openxmlformats.org/drawingml/2006/table">
            <a:tbl>
              <a:tblPr/>
              <a:tblGrid>
                <a:gridCol w="2001960"/>
                <a:gridCol w="2001960"/>
                <a:gridCol w="2001960"/>
                <a:gridCol w="2001960"/>
              </a:tblGrid>
              <a:tr h="35280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id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name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country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email</a:t>
                      </a:r>
                      <a:endParaRPr/>
                    </a:p>
                  </a:txBody>
                  <a:tcPr/>
                </a:tc>
              </a:tr>
              <a:tr h="32976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SP001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SitePoint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Australia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feedback@sitepoint.com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4" name="Table 3"/>
          <p:cNvGraphicFramePr/>
          <p:nvPr/>
        </p:nvGraphicFramePr>
        <p:xfrm>
          <a:off x="909720" y="2819520"/>
          <a:ext cx="7959240" cy="1111680"/>
        </p:xfrm>
        <a:graphic>
          <a:graphicData uri="http://schemas.openxmlformats.org/drawingml/2006/table">
            <a:tbl>
              <a:tblPr/>
              <a:tblGrid>
                <a:gridCol w="1237680"/>
                <a:gridCol w="1237680"/>
                <a:gridCol w="1237680"/>
                <a:gridCol w="1237680"/>
                <a:gridCol w="1237680"/>
                <a:gridCol w="1770840"/>
              </a:tblGrid>
              <a:tr h="31860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ISBN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title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author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format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price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publisher_id</a:t>
                      </a:r>
                      <a:endParaRPr/>
                    </a:p>
                  </a:txBody>
                  <a:tcPr/>
                </a:tc>
              </a:tr>
              <a:tr h="49536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9780992461225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JavaScript: Novice to Ninja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Darren Jones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ebook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29.00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SP001</a:t>
                      </a:r>
                      <a:endParaRPr/>
                    </a:p>
                  </a:txBody>
                  <a:tcPr/>
                </a:tc>
              </a:tr>
              <a:tr h="29772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9780994182654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Jump Start Git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Shaumik Daityari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ebook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29.00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rgbClr val="262626"/>
                          </a:solidFill>
                          <a:latin typeface="Arial"/>
                          <a:ea typeface="Arial"/>
                        </a:rPr>
                        <a:t>SP001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5" name="CustomShape 4"/>
          <p:cNvSpPr/>
          <p:nvPr/>
        </p:nvSpPr>
        <p:spPr>
          <a:xfrm>
            <a:off x="693720" y="687960"/>
            <a:ext cx="631512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</a:rPr>
              <a:t>Publisher</a:t>
            </a:r>
            <a:endParaRPr/>
          </a:p>
        </p:txBody>
      </p:sp>
      <p:sp>
        <p:nvSpPr>
          <p:cNvPr id="126" name="CustomShape 5"/>
          <p:cNvSpPr/>
          <p:nvPr/>
        </p:nvSpPr>
        <p:spPr>
          <a:xfrm>
            <a:off x="693720" y="2226960"/>
            <a:ext cx="631512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</a:rPr>
              <a:t>Book</a:t>
            </a:r>
            <a:endParaRPr/>
          </a:p>
        </p:txBody>
      </p:sp>
      <p:pic>
        <p:nvPicPr>
          <p:cNvPr id="127" name="Shape 19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11760" y="-1224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50000"/>
              </a:lnSpc>
            </a:pPr>
            <a:r>
              <a:rPr b="1" lang="en-US" sz="2550">
                <a:solidFill>
                  <a:srgbClr val="262626"/>
                </a:solidFill>
                <a:latin typeface="Arial"/>
                <a:ea typeface="Arial"/>
              </a:rPr>
              <a:t>SQL Normalization vs NoSQL Denormalization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371520" y="883440"/>
            <a:ext cx="3772800" cy="199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{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ISBN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990055"/>
                </a:solidFill>
                <a:latin typeface="Arial"/>
                <a:ea typeface="Consolas"/>
              </a:rPr>
              <a:t>9780992461225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title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"JavaScript: Novice to Ninja"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author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"Darren Jones"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format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"ebook"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price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990055"/>
                </a:solidFill>
                <a:latin typeface="Arial"/>
                <a:ea typeface="Consolas"/>
              </a:rPr>
              <a:t>29.00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publisher_id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"SP001"</a:t>
            </a:r>
            <a:endParaRPr/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}</a:t>
            </a: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311760" y="3110760"/>
            <a:ext cx="3772800" cy="13050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{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id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"SP001"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name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"SitePoint"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country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"Australia"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email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"feedback@sitepoint.com"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}</a:t>
            </a:r>
            <a:endParaRPr/>
          </a:p>
        </p:txBody>
      </p:sp>
      <p:sp>
        <p:nvSpPr>
          <p:cNvPr id="131" name="CustomShape 4"/>
          <p:cNvSpPr/>
          <p:nvPr/>
        </p:nvSpPr>
        <p:spPr>
          <a:xfrm>
            <a:off x="4480200" y="840240"/>
            <a:ext cx="3772800" cy="349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{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ISBN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990055"/>
                </a:solidFill>
                <a:latin typeface="Arial"/>
                <a:ea typeface="Consolas"/>
              </a:rPr>
              <a:t>9780992461225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title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"JavaScript: Novice to Ninja"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author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"Darren Jones"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format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"ebook"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price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990055"/>
                </a:solidFill>
                <a:latin typeface="Arial"/>
                <a:ea typeface="Consolas"/>
              </a:rPr>
              <a:t>29.00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publisher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{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name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"SitePoint"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country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"Australia"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,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  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email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</a:t>
            </a:r>
            <a:r>
              <a:rPr lang="en-US" sz="1200">
                <a:solidFill>
                  <a:srgbClr val="669900"/>
                </a:solidFill>
                <a:latin typeface="Arial"/>
                <a:ea typeface="Consolas"/>
              </a:rPr>
              <a:t>"feedback@sitepoint.com"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Consolas"/>
              </a:rPr>
              <a:t>  </a:t>
            </a: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}</a:t>
            </a:r>
            <a:endParaRPr/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rgbClr val="999999"/>
                </a:solidFill>
                <a:latin typeface="Arial"/>
                <a:ea typeface="Consolas"/>
              </a:rPr>
              <a:t>}</a:t>
            </a:r>
            <a:endParaRPr/>
          </a:p>
        </p:txBody>
      </p:sp>
      <p:sp>
        <p:nvSpPr>
          <p:cNvPr id="132" name="CustomShape 5"/>
          <p:cNvSpPr/>
          <p:nvPr/>
        </p:nvSpPr>
        <p:spPr>
          <a:xfrm>
            <a:off x="515880" y="577440"/>
            <a:ext cx="111960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Book</a:t>
            </a:r>
            <a:endParaRPr/>
          </a:p>
        </p:txBody>
      </p:sp>
      <p:sp>
        <p:nvSpPr>
          <p:cNvPr id="133" name="CustomShape 6"/>
          <p:cNvSpPr/>
          <p:nvPr/>
        </p:nvSpPr>
        <p:spPr>
          <a:xfrm>
            <a:off x="438840" y="2708280"/>
            <a:ext cx="1708920" cy="47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onsolas"/>
                <a:ea typeface="Consolas"/>
              </a:rPr>
              <a:t>Publisher</a:t>
            </a:r>
            <a:endParaRPr/>
          </a:p>
        </p:txBody>
      </p:sp>
      <p:pic>
        <p:nvPicPr>
          <p:cNvPr id="134" name="Shape 20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21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311760" y="826200"/>
            <a:ext cx="8519400" cy="30340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Оur experience with databases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Problems with MongoDb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Problems with МySql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21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7720" y="1647360"/>
            <a:ext cx="1354680" cy="188784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2020320" y="2077920"/>
            <a:ext cx="549000" cy="95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</a:rPr>
              <a:t>+</a:t>
            </a:r>
            <a:endParaRPr/>
          </a:p>
        </p:txBody>
      </p:sp>
      <p:pic>
        <p:nvPicPr>
          <p:cNvPr id="139" name="Shape 22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08440" y="1674360"/>
            <a:ext cx="1766880" cy="176688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5090400" y="2077920"/>
            <a:ext cx="549000" cy="95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</a:rPr>
              <a:t>=</a:t>
            </a:r>
            <a:endParaRPr/>
          </a:p>
        </p:txBody>
      </p:sp>
      <p:pic>
        <p:nvPicPr>
          <p:cNvPr id="1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006600" y="314280"/>
            <a:ext cx="2635560" cy="395820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114720" y="0"/>
            <a:ext cx="14975280" cy="516348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670320" y="731520"/>
            <a:ext cx="7896600" cy="137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Arial"/>
                <a:ea typeface="Arial"/>
              </a:rPr>
              <a:t>CAP’s theorem 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11760" y="-8820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Arial"/>
              </a:rPr>
              <a:t>CAP Theorem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311760" y="314280"/>
            <a:ext cx="8519400" cy="42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It is impossible for a distributed computer system to simultaneously provide all three of the following guarantees: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</a:rPr>
              <a:t>Consistency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- all nodes see the same data at the same time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</a:rPr>
              <a:t>Availability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- a guarantee that every request receives a response about whether it was successful or failed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</a:rPr>
              <a:t>Partition tolerance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- (means that the cluster continues to function even if there is a "partition" (communications break) between two nodes (both nodes are up, but can't communicate))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A distributed system can satisfy any two of these guarantees at the same time, but not all three.</a:t>
            </a:r>
            <a:endParaRPr/>
          </a:p>
        </p:txBody>
      </p:sp>
      <p:pic>
        <p:nvPicPr>
          <p:cNvPr id="1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94280" y="1199160"/>
            <a:ext cx="2059200" cy="374760"/>
          </a:xfrm>
          <a:prstGeom prst="rect">
            <a:avLst/>
          </a:prstGeom>
          <a:noFill/>
          <a:ln>
            <a:noFill/>
          </a:ln>
        </p:spPr>
      </p:sp>
      <p:pic>
        <p:nvPicPr>
          <p:cNvPr id="1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24800" y="13680"/>
            <a:ext cx="7063200" cy="530280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453672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11760" y="6951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In other words,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CAP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can be expressed as "If the network is broken, your database won’t work"</a:t>
            </a: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"won't work" = down OR inconsistent</a:t>
            </a: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In RDBMS we do not have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(network partitions)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onsistency and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vailability are achieved</a:t>
            </a: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In NoSQL we want to have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P</a:t>
            </a: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Need to select either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or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A</a:t>
            </a: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Drop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-&gt; Accept waiting until data is consistent</a:t>
            </a: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Drop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-&gt; Accept getting inconsistent data sometimes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311760" y="14040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000000"/>
                </a:solidFill>
                <a:latin typeface="Arial"/>
                <a:ea typeface="Arial"/>
              </a:rPr>
              <a:t>CAP Theorem</a:t>
            </a:r>
            <a:endParaRPr/>
          </a:p>
        </p:txBody>
      </p:sp>
      <p:pic>
        <p:nvPicPr>
          <p:cNvPr id="1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9080" y="12600"/>
            <a:ext cx="913932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11760" y="188640"/>
            <a:ext cx="8519400" cy="95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 anchor="b"/>
          <a:p>
            <a:pPr>
              <a:lnSpc>
                <a:spcPct val="115000"/>
              </a:lnSpc>
            </a:pPr>
            <a:r>
              <a:rPr b="1" lang="en-US" sz="4000">
                <a:solidFill>
                  <a:srgbClr val="000000"/>
                </a:solidFill>
                <a:latin typeface="Arial"/>
                <a:ea typeface="Arial"/>
              </a:rPr>
              <a:t>SQL Intro: What is SQL?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235080" y="1343880"/>
            <a:ext cx="8839440" cy="392436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46000"/>
              </a:lnSpc>
              <a:buFont typeface="Verdana"/>
              <a:buChar char="●"/>
            </a:pPr>
            <a:r>
              <a:rPr lang="en-US" sz="2800">
                <a:solidFill>
                  <a:srgbClr val="000000"/>
                </a:solidFill>
                <a:latin typeface="Verdana"/>
                <a:ea typeface="Verdana"/>
              </a:rPr>
              <a:t>SQL stands for Structured Query Language</a:t>
            </a:r>
            <a:endParaRPr/>
          </a:p>
          <a:p>
            <a:pPr>
              <a:lnSpc>
                <a:spcPct val="146000"/>
              </a:lnSpc>
              <a:buFont typeface="Verdana"/>
              <a:buChar char="●"/>
            </a:pPr>
            <a:r>
              <a:rPr lang="en-US" sz="2800">
                <a:solidFill>
                  <a:srgbClr val="000000"/>
                </a:solidFill>
                <a:latin typeface="Verdana"/>
                <a:ea typeface="Verdana"/>
              </a:rPr>
              <a:t>SQL lets you access and manipulate databases</a:t>
            </a:r>
            <a:endParaRPr/>
          </a:p>
          <a:p>
            <a:pPr>
              <a:lnSpc>
                <a:spcPct val="146000"/>
              </a:lnSpc>
              <a:buFont typeface="Verdana"/>
              <a:buChar char="●"/>
            </a:pPr>
            <a:r>
              <a:rPr lang="en-US" sz="2800">
                <a:solidFill>
                  <a:srgbClr val="000000"/>
                </a:solidFill>
                <a:latin typeface="Verdana"/>
                <a:ea typeface="Verdana"/>
              </a:rPr>
              <a:t>SQL is an ANSI (American National Standards Institute) standard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8" name="Shape 6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94280" y="1199160"/>
            <a:ext cx="2059200" cy="374760"/>
          </a:xfrm>
          <a:prstGeom prst="rect">
            <a:avLst/>
          </a:prstGeom>
          <a:noFill/>
          <a:ln>
            <a:noFill/>
          </a:ln>
        </p:spPr>
      </p:sp>
      <p:pic>
        <p:nvPicPr>
          <p:cNvPr id="1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4536720"/>
            <a:ext cx="9142920" cy="64188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4360" y="227880"/>
            <a:ext cx="8926200" cy="41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11760" y="-1224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Polyglot Persistence</a:t>
            </a:r>
            <a:endParaRPr/>
          </a:p>
        </p:txBody>
      </p:sp>
      <p:pic>
        <p:nvPicPr>
          <p:cNvPr id="1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6520" y="543960"/>
            <a:ext cx="6227640" cy="384840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27880" y="0"/>
            <a:ext cx="9370800" cy="514224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198000" y="531360"/>
            <a:ext cx="8519400" cy="407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</a:rPr>
              <a:t>Java vs JavaScript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</a:rPr>
              <a:t>But that's another story :)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11760" y="-114120"/>
            <a:ext cx="8519400" cy="88992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 anchor="b"/>
          <a:p>
            <a:pPr>
              <a:lnSpc>
                <a:spcPct val="115000"/>
              </a:lnSpc>
            </a:pPr>
            <a:r>
              <a:rPr b="1" lang="en-US" sz="4000">
                <a:solidFill>
                  <a:srgbClr val="000000"/>
                </a:solidFill>
                <a:latin typeface="Arial"/>
                <a:ea typeface="Arial"/>
              </a:rPr>
              <a:t>RDBMS</a:t>
            </a:r>
            <a:endParaRPr/>
          </a:p>
        </p:txBody>
      </p:sp>
      <p:sp>
        <p:nvSpPr>
          <p:cNvPr id="80" name="CustomShape 2"/>
          <p:cNvSpPr/>
          <p:nvPr/>
        </p:nvSpPr>
        <p:spPr>
          <a:xfrm>
            <a:off x="272520" y="802800"/>
            <a:ext cx="8519400" cy="32194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46000"/>
              </a:lnSpc>
              <a:buFont typeface="Verdana"/>
              <a:buChar char="●"/>
            </a:pPr>
            <a:r>
              <a:rPr lang="en-US" sz="2000">
                <a:solidFill>
                  <a:srgbClr val="000000"/>
                </a:solidFill>
                <a:latin typeface="Verdana"/>
                <a:ea typeface="Verdana"/>
              </a:rPr>
              <a:t>RDBMS stands for Relational Database Management System.</a:t>
            </a:r>
            <a:endParaRPr/>
          </a:p>
          <a:p>
            <a:pPr>
              <a:lnSpc>
                <a:spcPct val="146000"/>
              </a:lnSpc>
              <a:buFont typeface="Verdana"/>
              <a:buChar char="●"/>
            </a:pPr>
            <a:r>
              <a:rPr lang="en-US" sz="2000">
                <a:solidFill>
                  <a:srgbClr val="000000"/>
                </a:solidFill>
                <a:latin typeface="Verdana"/>
                <a:ea typeface="Verdana"/>
              </a:rPr>
              <a:t>RDBMS is the basis for SQL, and for all modern database systems such as MS SQL Server, IBM DB2, Oracle, MySQL, and Microsoft Access.</a:t>
            </a:r>
            <a:endParaRPr/>
          </a:p>
          <a:p>
            <a:pPr>
              <a:lnSpc>
                <a:spcPct val="146000"/>
              </a:lnSpc>
              <a:buFont typeface="Verdana"/>
              <a:buChar char="●"/>
            </a:pPr>
            <a:r>
              <a:rPr lang="en-US" sz="2000">
                <a:solidFill>
                  <a:srgbClr val="000000"/>
                </a:solidFill>
                <a:latin typeface="Verdana"/>
                <a:ea typeface="Verdana"/>
              </a:rPr>
              <a:t>The data in RDBMS is stored in database objects called tables.</a:t>
            </a:r>
            <a:endParaRPr/>
          </a:p>
          <a:p>
            <a:pPr>
              <a:lnSpc>
                <a:spcPct val="146000"/>
              </a:lnSpc>
              <a:buFont typeface="Verdana"/>
              <a:buChar char="●"/>
            </a:pPr>
            <a:r>
              <a:rPr lang="en-US" sz="2000">
                <a:solidFill>
                  <a:srgbClr val="000000"/>
                </a:solidFill>
                <a:latin typeface="Verdana"/>
                <a:ea typeface="Verdana"/>
              </a:rPr>
              <a:t>A table is a collection of related data entries and it consists of columns and rows.</a:t>
            </a:r>
            <a:endParaRPr/>
          </a:p>
        </p:txBody>
      </p:sp>
      <p:pic>
        <p:nvPicPr>
          <p:cNvPr id="81" name="Shape 7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0"/>
            <a:ext cx="685692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0"/>
            <a:ext cx="685692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11760" y="222840"/>
            <a:ext cx="8519400" cy="91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5200">
                <a:solidFill>
                  <a:srgbClr val="000000"/>
                </a:solidFill>
                <a:latin typeface="Arial"/>
                <a:ea typeface="Arial"/>
              </a:rPr>
              <a:t>NoSQL Intro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11760" y="1245960"/>
            <a:ext cx="8519400" cy="363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Class of database management systems (DBMS)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Does not use SQL as querying languag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No fixed schema (formally described structure)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No joins (typical in databases operated with SQL)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6" name="Shape 9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536360"/>
            <a:ext cx="9142920" cy="6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Table 1"/>
          <p:cNvGraphicFramePr/>
          <p:nvPr/>
        </p:nvGraphicFramePr>
        <p:xfrm>
          <a:off x="149760" y="123480"/>
          <a:ext cx="8966520" cy="4844520"/>
        </p:xfrm>
        <a:graphic>
          <a:graphicData uri="http://schemas.openxmlformats.org/drawingml/2006/table">
            <a:tbl>
              <a:tblPr/>
              <a:tblGrid>
                <a:gridCol w="2516040"/>
                <a:gridCol w="6450840"/>
              </a:tblGrid>
              <a:tr h="32508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Type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Examples of this type</a:t>
                      </a:r>
                      <a:endParaRPr/>
                    </a:p>
                  </a:txBody>
                  <a:tcPr/>
                </a:tc>
              </a:tr>
              <a:tr h="55548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Key-Value Cache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Coherence, eXtreme Scale, GigaSpaces, GemFire, Hazelcast, Infinispan, JBoss Cache, Memcached</a:t>
                      </a:r>
                      <a:endParaRPr/>
                    </a:p>
                  </a:txBody>
                  <a:tcPr/>
                </a:tc>
              </a:tr>
              <a:tr h="43560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Key-Value Store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613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Key-Value Store (Eventually-Consistent)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DovetailDB, Oracle NoSQL Database, Dynamo, Riak, Dynomite, MotionDb, Voldemort, SubRecord</a:t>
                      </a:r>
                      <a:endParaRPr/>
                    </a:p>
                  </a:txBody>
                  <a:tcPr/>
                </a:tc>
              </a:tr>
              <a:tr h="55548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Key-Value Store (Ordered)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Actord, FoundationDB, Lightcloud, LMDB, Luxio, MemcacheDB, NMDB, Scalaris, TokyoTyrant</a:t>
                      </a:r>
                      <a:endParaRPr/>
                    </a:p>
                  </a:txBody>
                  <a:tcPr/>
                </a:tc>
              </a:tr>
              <a:tr h="51228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Data-Structures Server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Redis</a:t>
                      </a:r>
                      <a:endParaRPr/>
                    </a:p>
                  </a:txBody>
                  <a:tcPr/>
                </a:tc>
              </a:tr>
              <a:tr h="32508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Tuple Store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Apache River, Coord, GigaSpaces</a:t>
                      </a:r>
                      <a:endParaRPr/>
                    </a:p>
                  </a:txBody>
                  <a:tcPr/>
                </a:tc>
              </a:tr>
              <a:tr h="3625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Object Database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DB4O, Objectivity/DB, Perst, Shoal, ZopeDB</a:t>
                      </a:r>
                      <a:endParaRPr/>
                    </a:p>
                  </a:txBody>
                  <a:tcPr/>
                </a:tc>
              </a:tr>
              <a:tr h="55548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Document Store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Clusterpoint, Couchbase, CouchDB, DocumentDB, Lotus Notes, MarkLogic, MongoDB, Qizx</a:t>
                      </a:r>
                      <a:endParaRPr/>
                    </a:p>
                  </a:txBody>
                  <a:tcPr/>
                </a:tc>
              </a:tr>
              <a:tr h="55620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Wide Column Store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BigTable, Cassandra, Druid, HBase, Hypertable, KAI, KDI, OpenNeptune, Qbase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